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0"/>
  </p:notesMasterIdLst>
  <p:handoutMasterIdLst>
    <p:handoutMasterId r:id="rId21"/>
  </p:handoutMasterIdLst>
  <p:sldIdLst>
    <p:sldId id="667" r:id="rId6"/>
    <p:sldId id="671" r:id="rId7"/>
    <p:sldId id="672" r:id="rId8"/>
    <p:sldId id="654" r:id="rId9"/>
    <p:sldId id="673" r:id="rId10"/>
    <p:sldId id="680" r:id="rId11"/>
    <p:sldId id="679" r:id="rId12"/>
    <p:sldId id="675" r:id="rId13"/>
    <p:sldId id="676" r:id="rId14"/>
    <p:sldId id="677" r:id="rId15"/>
    <p:sldId id="674" r:id="rId16"/>
    <p:sldId id="678" r:id="rId17"/>
    <p:sldId id="670" r:id="rId18"/>
    <p:sldId id="6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/>
        </p14:section>
        <p14:section name="Your Presentation" id="{BC5D39D9-9158-D649-839D-B2F6EDD610CD}">
          <p14:sldIdLst>
            <p14:sldId id="667"/>
            <p14:sldId id="671"/>
            <p14:sldId id="672"/>
            <p14:sldId id="654"/>
            <p14:sldId id="673"/>
            <p14:sldId id="680"/>
            <p14:sldId id="679"/>
            <p14:sldId id="675"/>
            <p14:sldId id="676"/>
            <p14:sldId id="677"/>
            <p14:sldId id="674"/>
            <p14:sldId id="678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3" autoAdjust="0"/>
    <p:restoredTop sz="86395" autoAdjust="0"/>
  </p:normalViewPr>
  <p:slideViewPr>
    <p:cSldViewPr snapToGrid="0" snapToObjects="1" showGuides="1">
      <p:cViewPr varScale="1">
        <p:scale>
          <a:sx n="99" d="100"/>
          <a:sy n="99" d="100"/>
        </p:scale>
        <p:origin x="1326" y="7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Coords</a:t>
            </a:r>
            <a:r>
              <a:rPr lang="en-US" dirty="0"/>
              <a:t> Widget - https://webapps.maps.arcgis.com/apps/Styler/index.html?appid=32412e57f2514b008740de00e77f4d2a</a:t>
            </a:r>
          </a:p>
          <a:p>
            <a:r>
              <a:rPr lang="en-US" dirty="0"/>
              <a:t>Legend Card Style and Full Screen - https://webapps.maps.arcgis.com/apps/Media/index.html?appid=0d609007027e41d3aff3ebcd451d3527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15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18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developers.arcgis.com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/latest/guide/release-notes/4.8/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43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8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create a demo video of tabbing through the 4.x widget showing they are keyboard accessible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8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line labels in 3.x apps and map viewer  </a:t>
            </a:r>
          </a:p>
          <a:p>
            <a:r>
              <a:rPr lang="en-US" dirty="0"/>
              <a:t>http://</a:t>
            </a:r>
            <a:r>
              <a:rPr lang="en-US" dirty="0" err="1"/>
              <a:t>jsapi.maps.arcgis.com</a:t>
            </a:r>
            <a:r>
              <a:rPr lang="en-US" dirty="0"/>
              <a:t>/home/</a:t>
            </a:r>
            <a:r>
              <a:rPr lang="en-US" dirty="0" err="1"/>
              <a:t>webmap</a:t>
            </a:r>
            <a:r>
              <a:rPr lang="en-US" dirty="0"/>
              <a:t>/</a:t>
            </a:r>
            <a:r>
              <a:rPr lang="en-US" dirty="0" err="1"/>
              <a:t>viewer.html?webmap</a:t>
            </a:r>
            <a:r>
              <a:rPr lang="en-US" dirty="0"/>
              <a:t>=87b586c7705b4d38ae5652e2d643715a</a:t>
            </a:r>
          </a:p>
          <a:p>
            <a:endParaRPr lang="en-US" dirty="0"/>
          </a:p>
          <a:p>
            <a:r>
              <a:rPr lang="en-US" dirty="0"/>
              <a:t>In 4.x app </a:t>
            </a:r>
          </a:p>
          <a:p>
            <a:r>
              <a:rPr lang="en-US" dirty="0"/>
              <a:t>https://</a:t>
            </a:r>
            <a:r>
              <a:rPr lang="en-US" dirty="0" err="1"/>
              <a:t>www.arcgis.com</a:t>
            </a:r>
            <a:r>
              <a:rPr lang="en-US" dirty="0"/>
              <a:t>/apps/Media/</a:t>
            </a:r>
            <a:r>
              <a:rPr lang="en-US" dirty="0" err="1"/>
              <a:t>index.html?webmap</a:t>
            </a:r>
            <a:r>
              <a:rPr lang="en-US" dirty="0"/>
              <a:t>=87b586c7705b4d38ae5652e2d643715a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5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Hover fixed popup - https://webapps.maps.arcgis.com/apps/Media/index.html?appid=99d8822351cf4513bf2b248fe3e06865</a:t>
            </a:r>
          </a:p>
          <a:p>
            <a:r>
              <a:rPr lang="en-US" dirty="0"/>
              <a:t>Hover floating - http://webapps.maps.arcgis.com/apps/Media/index.html?appid=4f3dd42bf668447a9abe06099f5fa457</a:t>
            </a:r>
          </a:p>
          <a:p>
            <a:r>
              <a:rPr lang="en-US" dirty="0"/>
              <a:t>Docked – </a:t>
            </a:r>
            <a:r>
              <a:rPr lang="en-US" dirty="0" err="1"/>
              <a:t>Styler</a:t>
            </a:r>
            <a:r>
              <a:rPr lang="en-US" dirty="0"/>
              <a:t> https://webapps.maps.arcgis.com/apps/Styler/index.html?appid=ba335516fee1421cb5bb449f6e9b97f5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67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4.x specific but an easy way to add cool functionality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1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demo this one with the new capability on </a:t>
            </a:r>
            <a:r>
              <a:rPr lang="en-US" dirty="0" err="1"/>
              <a:t>devext</a:t>
            </a:r>
            <a:r>
              <a:rPr lang="en-US" dirty="0"/>
              <a:t> to create photo layers. In Media app users can choose (List view or Preview).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5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 App: Remove the buildings and the shadows update</a:t>
            </a:r>
          </a:p>
          <a:p>
            <a:r>
              <a:rPr lang="en-US" dirty="0"/>
              <a:t>http://webapps.maps.arcgis.com/apps/3DInsetMap/index.html?appid=0f553cdc22b14a25bc5bca2ac75397c3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Mute - http://nw-brews.mapsdevext.arcgis.com/apps/InteractiveLegend/index.html?appid=c898d6031ec149068a7d5654d5fe2240</a:t>
            </a:r>
          </a:p>
          <a:p>
            <a:r>
              <a:rPr lang="en-US" dirty="0"/>
              <a:t>Filter - http://holistic.mapsdevext.arcgis.com/apps/InteractiveLegend/index.html?appid=c46c08cf403f4d2a92152f60fbde92a8</a:t>
            </a:r>
          </a:p>
          <a:p>
            <a:endParaRPr lang="en-US" dirty="0"/>
          </a:p>
          <a:p>
            <a:r>
              <a:rPr lang="en-US" dirty="0"/>
              <a:t>Other if they are updated:</a:t>
            </a:r>
          </a:p>
          <a:p>
            <a:r>
              <a:rPr lang="en-US" dirty="0"/>
              <a:t>– *need to update* - http://holistic.mapsdevext.arcgis.com/apps/InteractiveLegend/index.html?appid=cb78492e805848cb9e5e4f8bf3225aa2</a:t>
            </a:r>
          </a:p>
          <a:p>
            <a:r>
              <a:rPr lang="en-US" dirty="0"/>
              <a:t>http://holistic.mapsdevext.arcgis.com/apps/InteractiveLegend/index.html?appid=4399a2eb130c4a1f83fb3a2ce104152e</a:t>
            </a:r>
          </a:p>
          <a:p>
            <a:r>
              <a:rPr lang="en-US" dirty="0"/>
              <a:t>- Docked </a:t>
            </a:r>
          </a:p>
          <a:p>
            <a:r>
              <a:rPr lang="en-US" dirty="0"/>
              <a:t>– http://holistic.mapsdevext.arcgis.com/apps/InteractiveLegend/index.html?appid=d9e6a75521a3411bb89bb05aba60e393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2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2/27/2019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2/27/2019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2/27/2019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ebapps.maps.arcgis.com/apps/3DInsetMap/index.html?appid=0f553cdc22b14a25bc5bca2ac75397c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Beth Romero	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Kelly Hutchins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 dirty="0"/>
              <a:t>Power Up Your Configurable Apps using JavaScript 4x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E368-B9BC-554F-88C6-BA10E88D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8F3B-310B-014D-B753-FF738EE894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Full Screen</a:t>
            </a:r>
          </a:p>
          <a:p>
            <a:r>
              <a:rPr lang="en-US" dirty="0" err="1"/>
              <a:t>Coords</a:t>
            </a:r>
            <a:r>
              <a:rPr lang="en-US" dirty="0"/>
              <a:t> widget </a:t>
            </a:r>
          </a:p>
          <a:p>
            <a:r>
              <a:rPr lang="en-US" dirty="0"/>
              <a:t>Legend (card style?)</a:t>
            </a:r>
          </a:p>
        </p:txBody>
      </p:sp>
    </p:spTree>
    <p:extLst>
      <p:ext uri="{BB962C8B-B14F-4D97-AF65-F5344CB8AC3E}">
        <p14:creationId xmlns:p14="http://schemas.microsoft.com/office/powerpoint/2010/main" val="319674666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E502-EBA6-2E4C-BE39-936ADD1B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B828D-ED6F-6343-8092-7C46441462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client side filtering in Interactive Legend </a:t>
            </a:r>
          </a:p>
        </p:txBody>
      </p:sp>
    </p:spTree>
    <p:extLst>
      <p:ext uri="{BB962C8B-B14F-4D97-AF65-F5344CB8AC3E}">
        <p14:creationId xmlns:p14="http://schemas.microsoft.com/office/powerpoint/2010/main" val="78223484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F28C-F85F-A946-A2CC-95386956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229-20F1-C04A-8FF3-1545744701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endParaRPr lang="en-US" dirty="0"/>
          </a:p>
          <a:p>
            <a:r>
              <a:rPr lang="en-US" dirty="0"/>
              <a:t>Client side queries</a:t>
            </a:r>
          </a:p>
          <a:p>
            <a:r>
              <a:rPr lang="en-US" dirty="0"/>
              <a:t>Feature layer </a:t>
            </a:r>
            <a:r>
              <a:rPr lang="en-US" dirty="0" err="1"/>
              <a:t>pbf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60353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Apps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Show apps with responsive behavior </a:t>
            </a:r>
          </a:p>
        </p:txBody>
      </p:sp>
    </p:spTree>
    <p:extLst>
      <p:ext uri="{BB962C8B-B14F-4D97-AF65-F5344CB8AC3E}">
        <p14:creationId xmlns:p14="http://schemas.microsoft.com/office/powerpoint/2010/main" val="8204981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FDC-CF48-C045-95E1-46987E61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E55EE-5A52-A94F-802E-A8E5D30D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3151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– stacked (TODO replace with easier to see labels)</a:t>
            </a:r>
          </a:p>
        </p:txBody>
      </p:sp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40952DE8-0398-2445-BB46-2229022A99DB}"/>
              </a:ext>
            </a:extLst>
          </p:cNvPr>
          <p:cNvSpPr txBox="1">
            <a:spLocks/>
          </p:cNvSpPr>
          <p:nvPr/>
        </p:nvSpPr>
        <p:spPr>
          <a:xfrm>
            <a:off x="6425879" y="1637105"/>
            <a:ext cx="4201610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dirty="0"/>
          </a:p>
        </p:txBody>
      </p:sp>
      <p:pic>
        <p:nvPicPr>
          <p:cNvPr id="4" name="Picture 3" descr="A picture containing sky, tree&#10;&#10;Description automatically generated">
            <a:extLst>
              <a:ext uri="{FF2B5EF4-FFF2-40B4-BE49-F238E27FC236}">
                <a16:creationId xmlns:a16="http://schemas.microsoft.com/office/drawing/2014/main" id="{9CF8F6FB-E17C-B840-ACE9-A2C8995E1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378" y="1637105"/>
            <a:ext cx="3614918" cy="377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B0D1D-42DD-114F-AD2E-9F590CDCA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584" y="1637105"/>
            <a:ext cx="3632069" cy="379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0304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0696-1802-824C-8A23-6EA991FB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 : Dock and Hover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4BBB-0B88-9345-B04D-2AD4D0510E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</a:t>
            </a:r>
          </a:p>
          <a:p>
            <a:r>
              <a:rPr lang="en-US" dirty="0"/>
              <a:t>Hover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2597C-614D-4080-B636-3F250A118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87" y="3696060"/>
            <a:ext cx="6035538" cy="2694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BDAC9-6B06-4077-B1A3-C4E794E89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387" y="545663"/>
            <a:ext cx="6035538" cy="28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02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EE52-036A-144A-9543-685DA31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Popups: Arcade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CD37-E0D6-B74C-80BA-998D6C0E0D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New in 4.11 </a:t>
            </a:r>
          </a:p>
          <a:p>
            <a:r>
              <a:rPr lang="en-US" dirty="0"/>
              <a:t>Access features from any layer in map </a:t>
            </a:r>
          </a:p>
          <a:p>
            <a:r>
              <a:rPr lang="en-US" dirty="0"/>
              <a:t>Show demo app with popup that has arcade expression that shows other feature info. </a:t>
            </a:r>
          </a:p>
        </p:txBody>
      </p:sp>
    </p:spTree>
    <p:extLst>
      <p:ext uri="{BB962C8B-B14F-4D97-AF65-F5344CB8AC3E}">
        <p14:creationId xmlns:p14="http://schemas.microsoft.com/office/powerpoint/2010/main" val="34249368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C3E-0D3F-BE44-BD71-6FBCD131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Popup:  Attachments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AE2D-7386-B248-86FA-AA0289241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 view (default)</a:t>
            </a:r>
          </a:p>
          <a:p>
            <a:r>
              <a:rPr lang="en-US" dirty="0"/>
              <a:t>Preview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6D18CDE-7D5C-2F4B-85A6-D98A915A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69" y="1828800"/>
            <a:ext cx="5308600" cy="299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549574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81D7-61E7-2B48-BFCC-A320B558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5E9C6-AF1B-DF47-A80C-9E2F80C3F2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3D Apps in general </a:t>
            </a:r>
          </a:p>
          <a:p>
            <a:r>
              <a:rPr lang="en-US" dirty="0"/>
              <a:t>Measure/Slice capabilities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80FBFC7-F35F-4CFC-951B-4E328615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371" y="1337117"/>
            <a:ext cx="6768378" cy="45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638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95ED-D05D-C24D-9DBE-40CBC54B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2B3B-F984-2C42-90E5-2F34DC887E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Demo interactive legend screenshot capability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D9A96-4DA5-4162-96B4-B3F3F34E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6" y="2779575"/>
            <a:ext cx="4530291" cy="2242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45C48-E6C7-451B-A67B-B95FFA71D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31116"/>
            <a:ext cx="4437085" cy="22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651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/fields"/>
    <ds:schemaRef ds:uri="31CC4743-1CD8-4E65-B9C9-B2D97D941F6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599</Words>
  <Application>Microsoft Office PowerPoint</Application>
  <PresentationFormat>Widescreen</PresentationFormat>
  <Paragraphs>84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ＭＳ Ｐゴシック</vt:lpstr>
      <vt:lpstr>Arial</vt:lpstr>
      <vt:lpstr>Calibri</vt:lpstr>
      <vt:lpstr>Lucida Grande</vt:lpstr>
      <vt:lpstr>Esri_Corporate_Template-Dark</vt:lpstr>
      <vt:lpstr>Power Up Your Configurable Apps using JavaScript 4x Functionality </vt:lpstr>
      <vt:lpstr>Responsive Apps </vt:lpstr>
      <vt:lpstr>Accessibility </vt:lpstr>
      <vt:lpstr>Labels – stacked (TODO replace with easier to see labels)</vt:lpstr>
      <vt:lpstr>Popups : Dock and Hover</vt:lpstr>
      <vt:lpstr>Popups: Arcade </vt:lpstr>
      <vt:lpstr>Popup:  Attachments </vt:lpstr>
      <vt:lpstr>3D </vt:lpstr>
      <vt:lpstr>Screenshot </vt:lpstr>
      <vt:lpstr>Other widgets </vt:lpstr>
      <vt:lpstr>Filter </vt:lpstr>
      <vt:lpstr>Performance ?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2019-02-27T18:06:21Z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